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7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629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60600-70F2-401A-8A8B-85D3BD37C566}" type="datetimeFigureOut">
              <a:rPr lang="it-IT" smtClean="0"/>
              <a:t>07/10/2017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41A34-5A47-41FE-9661-BF629F954E7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92958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60600-70F2-401A-8A8B-85D3BD37C566}" type="datetimeFigureOut">
              <a:rPr lang="it-IT" smtClean="0"/>
              <a:t>07/10/2017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41A34-5A47-41FE-9661-BF629F954E7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86888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60600-70F2-401A-8A8B-85D3BD37C566}" type="datetimeFigureOut">
              <a:rPr lang="it-IT" smtClean="0"/>
              <a:t>07/10/2017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41A34-5A47-41FE-9661-BF629F954E7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312139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60600-70F2-401A-8A8B-85D3BD37C566}" type="datetimeFigureOut">
              <a:rPr lang="it-IT" smtClean="0"/>
              <a:t>07/10/2017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41A34-5A47-41FE-9661-BF629F954E7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8203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60600-70F2-401A-8A8B-85D3BD37C566}" type="datetimeFigureOut">
              <a:rPr lang="it-IT" smtClean="0"/>
              <a:t>07/10/2017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41A34-5A47-41FE-9661-BF629F954E7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437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60600-70F2-401A-8A8B-85D3BD37C566}" type="datetimeFigureOut">
              <a:rPr lang="it-IT" smtClean="0"/>
              <a:t>07/10/2017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41A34-5A47-41FE-9661-BF629F954E7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8326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60600-70F2-401A-8A8B-85D3BD37C566}" type="datetimeFigureOut">
              <a:rPr lang="it-IT" smtClean="0"/>
              <a:t>07/10/2017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41A34-5A47-41FE-9661-BF629F954E7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936987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60600-70F2-401A-8A8B-85D3BD37C566}" type="datetimeFigureOut">
              <a:rPr lang="it-IT" smtClean="0"/>
              <a:t>07/10/2017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41A34-5A47-41FE-9661-BF629F954E7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497844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60600-70F2-401A-8A8B-85D3BD37C566}" type="datetimeFigureOut">
              <a:rPr lang="it-IT" smtClean="0"/>
              <a:t>07/10/2017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41A34-5A47-41FE-9661-BF629F954E7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00157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60600-70F2-401A-8A8B-85D3BD37C566}" type="datetimeFigureOut">
              <a:rPr lang="it-IT" smtClean="0"/>
              <a:t>07/10/2017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41A34-5A47-41FE-9661-BF629F954E7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96283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60600-70F2-401A-8A8B-85D3BD37C566}" type="datetimeFigureOut">
              <a:rPr lang="it-IT" smtClean="0"/>
              <a:t>07/10/2017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41A34-5A47-41FE-9661-BF629F954E7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158214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F60600-70F2-401A-8A8B-85D3BD37C566}" type="datetimeFigureOut">
              <a:rPr lang="it-IT" smtClean="0"/>
              <a:t>07/10/2017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941A34-5A47-41FE-9661-BF629F954E7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4084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it-IT" sz="9600" dirty="0" smtClean="0">
                <a:solidFill>
                  <a:schemeClr val="accent2">
                    <a:lumMod val="50000"/>
                  </a:schemeClr>
                </a:solidFill>
                <a:latin typeface="Georgia" panose="02040502050405020303" pitchFamily="18" charset="0"/>
              </a:rPr>
              <a:t>Disegna un </a:t>
            </a:r>
            <a:r>
              <a:rPr lang="it-IT" sz="9600" dirty="0" smtClean="0">
                <a:solidFill>
                  <a:srgbClr val="00B050"/>
                </a:solidFill>
                <a:latin typeface="Georgia" panose="02040502050405020303" pitchFamily="18" charset="0"/>
              </a:rPr>
              <a:t>albero</a:t>
            </a:r>
            <a:endParaRPr lang="it-IT" sz="9600" dirty="0">
              <a:solidFill>
                <a:srgbClr val="00B050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0479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b="1" i="1" dirty="0" smtClean="0">
                <a:solidFill>
                  <a:srgbClr val="00B050"/>
                </a:solidFill>
                <a:latin typeface="Georgia" panose="02040502050405020303" pitchFamily="18" charset="0"/>
              </a:rPr>
              <a:t>E tu che albero sei?</a:t>
            </a:r>
            <a:endParaRPr lang="it-IT" b="1" i="1" dirty="0">
              <a:solidFill>
                <a:srgbClr val="00B050"/>
              </a:solidFill>
              <a:latin typeface="Georgia" panose="02040502050405020303" pitchFamily="18" charset="0"/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b="1" dirty="0" smtClean="0">
                <a:solidFill>
                  <a:schemeClr val="accent2">
                    <a:lumMod val="50000"/>
                  </a:schemeClr>
                </a:solidFill>
                <a:latin typeface="Georgia" panose="02040502050405020303" pitchFamily="18" charset="0"/>
              </a:rPr>
              <a:t>Come interpretare la personalità </a:t>
            </a:r>
          </a:p>
          <a:p>
            <a:r>
              <a:rPr lang="it-IT" b="1" dirty="0" smtClean="0">
                <a:solidFill>
                  <a:schemeClr val="accent2">
                    <a:lumMod val="50000"/>
                  </a:schemeClr>
                </a:solidFill>
                <a:latin typeface="Georgia" panose="02040502050405020303" pitchFamily="18" charset="0"/>
              </a:rPr>
              <a:t>attraverso il disegno dell’albero</a:t>
            </a:r>
            <a:endParaRPr lang="it-IT" b="1" dirty="0">
              <a:solidFill>
                <a:schemeClr val="accent2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9084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00B050"/>
                </a:solidFill>
                <a:latin typeface="Georgia" panose="02040502050405020303" pitchFamily="18" charset="0"/>
              </a:rPr>
              <a:t>Collocazione nello spazio </a:t>
            </a:r>
            <a:endParaRPr lang="it-IT" dirty="0">
              <a:solidFill>
                <a:srgbClr val="00B050"/>
              </a:solidFill>
              <a:latin typeface="Georgia" panose="02040502050405020303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>
                <a:solidFill>
                  <a:schemeClr val="accent2">
                    <a:lumMod val="50000"/>
                  </a:schemeClr>
                </a:solidFill>
                <a:latin typeface="Georgia" panose="02040502050405020303" pitchFamily="18" charset="0"/>
              </a:rPr>
              <a:t>Albero sulla sinistra del foglio </a:t>
            </a:r>
            <a:r>
              <a:rPr lang="it-IT" dirty="0" smtClean="0">
                <a:solidFill>
                  <a:schemeClr val="accent2">
                    <a:lumMod val="50000"/>
                  </a:schemeClr>
                </a:solidFill>
                <a:latin typeface="Georgia" panose="02040502050405020303" pitchFamily="18" charset="0"/>
                <a:sym typeface="Wingdings" panose="05000000000000000000" pitchFamily="2" charset="2"/>
              </a:rPr>
              <a:t> attaccamento all’educazione impartita dalle figure rappresentative nell’età della crescita</a:t>
            </a:r>
          </a:p>
          <a:p>
            <a:endParaRPr lang="it-IT" dirty="0">
              <a:solidFill>
                <a:schemeClr val="accent2">
                  <a:lumMod val="50000"/>
                </a:schemeClr>
              </a:solidFill>
              <a:latin typeface="Georgia" panose="02040502050405020303" pitchFamily="18" charset="0"/>
              <a:sym typeface="Wingdings" panose="05000000000000000000" pitchFamily="2" charset="2"/>
            </a:endParaRPr>
          </a:p>
          <a:p>
            <a:r>
              <a:rPr lang="it-IT" dirty="0" smtClean="0">
                <a:solidFill>
                  <a:schemeClr val="accent2">
                    <a:lumMod val="50000"/>
                  </a:schemeClr>
                </a:solidFill>
                <a:latin typeface="Georgia" panose="02040502050405020303" pitchFamily="18" charset="0"/>
                <a:sym typeface="Wingdings" panose="05000000000000000000" pitchFamily="2" charset="2"/>
              </a:rPr>
              <a:t>Albero sulla destra  forte bisogno di appoggio su una figura solida</a:t>
            </a:r>
          </a:p>
          <a:p>
            <a:endParaRPr lang="it-IT" dirty="0">
              <a:solidFill>
                <a:schemeClr val="accent2">
                  <a:lumMod val="50000"/>
                </a:schemeClr>
              </a:solidFill>
              <a:latin typeface="Georgia" panose="02040502050405020303" pitchFamily="18" charset="0"/>
              <a:sym typeface="Wingdings" panose="05000000000000000000" pitchFamily="2" charset="2"/>
            </a:endParaRPr>
          </a:p>
          <a:p>
            <a:r>
              <a:rPr lang="it-IT" dirty="0" smtClean="0">
                <a:solidFill>
                  <a:schemeClr val="accent2">
                    <a:lumMod val="50000"/>
                  </a:schemeClr>
                </a:solidFill>
                <a:latin typeface="Georgia" panose="02040502050405020303" pitchFamily="18" charset="0"/>
                <a:sym typeface="Wingdings" panose="05000000000000000000" pitchFamily="2" charset="2"/>
              </a:rPr>
              <a:t>Albero al centro  armonia generale, capacità di adattamento.</a:t>
            </a:r>
            <a:endParaRPr lang="it-IT" dirty="0">
              <a:solidFill>
                <a:schemeClr val="accent2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0913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00B050"/>
                </a:solidFill>
                <a:latin typeface="Georgia" panose="02040502050405020303" pitchFamily="18" charset="0"/>
              </a:rPr>
              <a:t>Radici </a:t>
            </a:r>
            <a:endParaRPr lang="it-IT" dirty="0">
              <a:solidFill>
                <a:srgbClr val="00B050"/>
              </a:solidFill>
              <a:latin typeface="Georgia" panose="02040502050405020303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>
                <a:solidFill>
                  <a:schemeClr val="accent2">
                    <a:lumMod val="50000"/>
                  </a:schemeClr>
                </a:solidFill>
                <a:latin typeface="Georgia" panose="02040502050405020303" pitchFamily="18" charset="0"/>
              </a:rPr>
              <a:t>Radici assenti </a:t>
            </a:r>
            <a:r>
              <a:rPr lang="it-IT" dirty="0" smtClean="0">
                <a:solidFill>
                  <a:schemeClr val="accent2">
                    <a:lumMod val="50000"/>
                  </a:schemeClr>
                </a:solidFill>
                <a:latin typeface="Georgia" panose="02040502050405020303" pitchFamily="18" charset="0"/>
                <a:sym typeface="Wingdings" panose="05000000000000000000" pitchFamily="2" charset="2"/>
              </a:rPr>
              <a:t> Instabilità emotiva, bisogno di supporto</a:t>
            </a:r>
          </a:p>
          <a:p>
            <a:endParaRPr lang="it-IT" dirty="0">
              <a:solidFill>
                <a:schemeClr val="accent2">
                  <a:lumMod val="50000"/>
                </a:schemeClr>
              </a:solidFill>
              <a:latin typeface="Georgia" panose="02040502050405020303" pitchFamily="18" charset="0"/>
              <a:sym typeface="Wingdings" panose="05000000000000000000" pitchFamily="2" charset="2"/>
            </a:endParaRPr>
          </a:p>
          <a:p>
            <a:r>
              <a:rPr lang="it-IT" dirty="0" smtClean="0">
                <a:solidFill>
                  <a:schemeClr val="accent2">
                    <a:lumMod val="50000"/>
                  </a:schemeClr>
                </a:solidFill>
                <a:latin typeface="Georgia" panose="02040502050405020303" pitchFamily="18" charset="0"/>
                <a:sym typeface="Wingdings" panose="05000000000000000000" pitchFamily="2" charset="2"/>
              </a:rPr>
              <a:t>Radici a un solo tratto  animo sentimentale e affettuoso </a:t>
            </a:r>
          </a:p>
          <a:p>
            <a:endParaRPr lang="it-IT" dirty="0">
              <a:solidFill>
                <a:schemeClr val="accent2">
                  <a:lumMod val="50000"/>
                </a:schemeClr>
              </a:solidFill>
              <a:latin typeface="Georgia" panose="02040502050405020303" pitchFamily="18" charset="0"/>
              <a:sym typeface="Wingdings" panose="05000000000000000000" pitchFamily="2" charset="2"/>
            </a:endParaRPr>
          </a:p>
          <a:p>
            <a:r>
              <a:rPr lang="it-IT" dirty="0" smtClean="0">
                <a:solidFill>
                  <a:schemeClr val="accent2">
                    <a:lumMod val="50000"/>
                  </a:schemeClr>
                </a:solidFill>
                <a:latin typeface="Georgia" panose="02040502050405020303" pitchFamily="18" charset="0"/>
                <a:sym typeface="Wingdings" panose="05000000000000000000" pitchFamily="2" charset="2"/>
              </a:rPr>
              <a:t>Radici intricate  alterna momenti di empatia e momenti di chiusura</a:t>
            </a:r>
          </a:p>
          <a:p>
            <a:endParaRPr lang="it-IT" dirty="0">
              <a:solidFill>
                <a:schemeClr val="accent2">
                  <a:lumMod val="50000"/>
                </a:schemeClr>
              </a:solidFill>
              <a:latin typeface="Georgia" panose="02040502050405020303" pitchFamily="18" charset="0"/>
              <a:sym typeface="Wingdings" panose="05000000000000000000" pitchFamily="2" charset="2"/>
            </a:endParaRPr>
          </a:p>
          <a:p>
            <a:r>
              <a:rPr lang="it-IT" dirty="0" smtClean="0">
                <a:solidFill>
                  <a:schemeClr val="accent2">
                    <a:lumMod val="50000"/>
                  </a:schemeClr>
                </a:solidFill>
                <a:latin typeface="Georgia" panose="02040502050405020303" pitchFamily="18" charset="0"/>
                <a:sym typeface="Wingdings" panose="05000000000000000000" pitchFamily="2" charset="2"/>
              </a:rPr>
              <a:t>Radici coperte da erbetta  ha messo a frutto le sue risorse, è una persona serena</a:t>
            </a:r>
            <a:endParaRPr lang="it-IT" dirty="0">
              <a:solidFill>
                <a:schemeClr val="accent2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798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00B050"/>
                </a:solidFill>
                <a:latin typeface="Georgia" panose="02040502050405020303" pitchFamily="18" charset="0"/>
              </a:rPr>
              <a:t>Tronco</a:t>
            </a:r>
            <a:endParaRPr lang="it-IT" dirty="0">
              <a:solidFill>
                <a:srgbClr val="00B050"/>
              </a:solidFill>
              <a:latin typeface="Georgia" panose="02040502050405020303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>
                <a:solidFill>
                  <a:schemeClr val="accent2">
                    <a:lumMod val="50000"/>
                  </a:schemeClr>
                </a:solidFill>
                <a:latin typeface="Georgia" panose="02040502050405020303" pitchFamily="18" charset="0"/>
              </a:rPr>
              <a:t>Tronco lungo </a:t>
            </a:r>
            <a:r>
              <a:rPr lang="it-IT" dirty="0" smtClean="0">
                <a:solidFill>
                  <a:schemeClr val="accent2">
                    <a:lumMod val="50000"/>
                  </a:schemeClr>
                </a:solidFill>
                <a:latin typeface="Georgia" panose="02040502050405020303" pitchFamily="18" charset="0"/>
                <a:sym typeface="Wingdings" panose="05000000000000000000" pitchFamily="2" charset="2"/>
              </a:rPr>
              <a:t> bisogno di apparire </a:t>
            </a:r>
          </a:p>
          <a:p>
            <a:endParaRPr lang="it-IT" dirty="0">
              <a:solidFill>
                <a:schemeClr val="accent2">
                  <a:lumMod val="50000"/>
                </a:schemeClr>
              </a:solidFill>
              <a:latin typeface="Georgia" panose="02040502050405020303" pitchFamily="18" charset="0"/>
              <a:sym typeface="Wingdings" panose="05000000000000000000" pitchFamily="2" charset="2"/>
            </a:endParaRPr>
          </a:p>
          <a:p>
            <a:r>
              <a:rPr lang="it-IT" dirty="0" smtClean="0">
                <a:solidFill>
                  <a:schemeClr val="accent2">
                    <a:lumMod val="50000"/>
                  </a:schemeClr>
                </a:solidFill>
                <a:latin typeface="Georgia" panose="02040502050405020303" pitchFamily="18" charset="0"/>
                <a:sym typeface="Wingdings" panose="05000000000000000000" pitchFamily="2" charset="2"/>
              </a:rPr>
              <a:t>Tronco largo e grosso  struttura fisicamente forte </a:t>
            </a:r>
          </a:p>
          <a:p>
            <a:endParaRPr lang="it-IT" dirty="0">
              <a:solidFill>
                <a:schemeClr val="accent2">
                  <a:lumMod val="50000"/>
                </a:schemeClr>
              </a:solidFill>
              <a:latin typeface="Georgia" panose="02040502050405020303" pitchFamily="18" charset="0"/>
              <a:sym typeface="Wingdings" panose="05000000000000000000" pitchFamily="2" charset="2"/>
            </a:endParaRPr>
          </a:p>
          <a:p>
            <a:r>
              <a:rPr lang="it-IT" dirty="0" smtClean="0">
                <a:solidFill>
                  <a:schemeClr val="accent2">
                    <a:lumMod val="50000"/>
                  </a:schemeClr>
                </a:solidFill>
                <a:latin typeface="Georgia" panose="02040502050405020303" pitchFamily="18" charset="0"/>
                <a:sym typeface="Wingdings" panose="05000000000000000000" pitchFamily="2" charset="2"/>
              </a:rPr>
              <a:t>Tronco esile  insicurezza </a:t>
            </a:r>
          </a:p>
          <a:p>
            <a:endParaRPr lang="it-IT" dirty="0">
              <a:solidFill>
                <a:schemeClr val="accent2">
                  <a:lumMod val="50000"/>
                </a:schemeClr>
              </a:solidFill>
              <a:latin typeface="Georgia" panose="02040502050405020303" pitchFamily="18" charset="0"/>
              <a:sym typeface="Wingdings" panose="05000000000000000000" pitchFamily="2" charset="2"/>
            </a:endParaRPr>
          </a:p>
          <a:p>
            <a:r>
              <a:rPr lang="it-IT" dirty="0" smtClean="0">
                <a:solidFill>
                  <a:schemeClr val="accent2">
                    <a:lumMod val="50000"/>
                  </a:schemeClr>
                </a:solidFill>
                <a:latin typeface="Georgia" panose="02040502050405020303" pitchFamily="18" charset="0"/>
                <a:sym typeface="Wingdings" panose="05000000000000000000" pitchFamily="2" charset="2"/>
              </a:rPr>
              <a:t>Tronco in armonia con la chioma  carattere gioioso e carico di speranza </a:t>
            </a:r>
            <a:endParaRPr lang="it-IT" dirty="0">
              <a:solidFill>
                <a:schemeClr val="accent2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8170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00B050"/>
                </a:solidFill>
                <a:latin typeface="Georgia" panose="02040502050405020303" pitchFamily="18" charset="0"/>
              </a:rPr>
              <a:t>Chioma </a:t>
            </a:r>
            <a:endParaRPr lang="it-IT" dirty="0">
              <a:solidFill>
                <a:srgbClr val="00B050"/>
              </a:solidFill>
              <a:latin typeface="Georgia" panose="02040502050405020303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38200" y="1444752"/>
            <a:ext cx="10515600" cy="5120640"/>
          </a:xfrm>
        </p:spPr>
        <p:txBody>
          <a:bodyPr>
            <a:normAutofit fontScale="92500" lnSpcReduction="10000"/>
          </a:bodyPr>
          <a:lstStyle/>
          <a:p>
            <a:r>
              <a:rPr lang="it-IT" dirty="0" smtClean="0">
                <a:solidFill>
                  <a:schemeClr val="accent2">
                    <a:lumMod val="50000"/>
                  </a:schemeClr>
                </a:solidFill>
                <a:latin typeface="Georgia" panose="02040502050405020303" pitchFamily="18" charset="0"/>
              </a:rPr>
              <a:t>Chioma chiusa </a:t>
            </a:r>
            <a:r>
              <a:rPr lang="it-IT" dirty="0" smtClean="0">
                <a:solidFill>
                  <a:schemeClr val="accent2">
                    <a:lumMod val="50000"/>
                  </a:schemeClr>
                </a:solidFill>
                <a:latin typeface="Georgia" panose="02040502050405020303" pitchFamily="18" charset="0"/>
                <a:sym typeface="Wingdings" panose="05000000000000000000" pitchFamily="2" charset="2"/>
              </a:rPr>
              <a:t> carattere schivo, non manifesta apertamente i sentimenti </a:t>
            </a:r>
          </a:p>
          <a:p>
            <a:endParaRPr lang="it-IT" dirty="0">
              <a:solidFill>
                <a:schemeClr val="accent2">
                  <a:lumMod val="50000"/>
                </a:schemeClr>
              </a:solidFill>
              <a:latin typeface="Georgia" panose="02040502050405020303" pitchFamily="18" charset="0"/>
              <a:sym typeface="Wingdings" panose="05000000000000000000" pitchFamily="2" charset="2"/>
            </a:endParaRPr>
          </a:p>
          <a:p>
            <a:r>
              <a:rPr lang="it-IT" dirty="0" smtClean="0">
                <a:solidFill>
                  <a:schemeClr val="accent2">
                    <a:lumMod val="50000"/>
                  </a:schemeClr>
                </a:solidFill>
                <a:latin typeface="Georgia" panose="02040502050405020303" pitchFamily="18" charset="0"/>
                <a:sym typeface="Wingdings" panose="05000000000000000000" pitchFamily="2" charset="2"/>
              </a:rPr>
              <a:t>Chioma aperta  aspirazioni, sensibilità, ricerca di risposte </a:t>
            </a:r>
          </a:p>
          <a:p>
            <a:endParaRPr lang="it-IT" dirty="0">
              <a:solidFill>
                <a:schemeClr val="accent2">
                  <a:lumMod val="50000"/>
                </a:schemeClr>
              </a:solidFill>
              <a:latin typeface="Georgia" panose="02040502050405020303" pitchFamily="18" charset="0"/>
              <a:sym typeface="Wingdings" panose="05000000000000000000" pitchFamily="2" charset="2"/>
            </a:endParaRPr>
          </a:p>
          <a:p>
            <a:r>
              <a:rPr lang="it-IT" dirty="0" smtClean="0">
                <a:solidFill>
                  <a:schemeClr val="accent2">
                    <a:lumMod val="50000"/>
                  </a:schemeClr>
                </a:solidFill>
                <a:latin typeface="Georgia" panose="02040502050405020303" pitchFamily="18" charset="0"/>
                <a:sym typeface="Wingdings" panose="05000000000000000000" pitchFamily="2" charset="2"/>
              </a:rPr>
              <a:t>Chioma accennata  persona che non mette a fuoco il proprio potenziale </a:t>
            </a:r>
          </a:p>
          <a:p>
            <a:endParaRPr lang="it-IT" dirty="0">
              <a:solidFill>
                <a:schemeClr val="accent2">
                  <a:lumMod val="50000"/>
                </a:schemeClr>
              </a:solidFill>
              <a:latin typeface="Georgia" panose="02040502050405020303" pitchFamily="18" charset="0"/>
              <a:sym typeface="Wingdings" panose="05000000000000000000" pitchFamily="2" charset="2"/>
            </a:endParaRPr>
          </a:p>
          <a:p>
            <a:r>
              <a:rPr lang="it-IT" dirty="0" smtClean="0">
                <a:solidFill>
                  <a:schemeClr val="accent2">
                    <a:lumMod val="50000"/>
                  </a:schemeClr>
                </a:solidFill>
                <a:latin typeface="Georgia" panose="02040502050405020303" pitchFamily="18" charset="0"/>
                <a:sym typeface="Wingdings" panose="05000000000000000000" pitchFamily="2" charset="2"/>
              </a:rPr>
              <a:t>Chioma con frutti ai rami creatività da mettere a disposizione </a:t>
            </a:r>
          </a:p>
          <a:p>
            <a:endParaRPr lang="it-IT" dirty="0">
              <a:solidFill>
                <a:schemeClr val="accent2">
                  <a:lumMod val="50000"/>
                </a:schemeClr>
              </a:solidFill>
              <a:latin typeface="Georgia" panose="02040502050405020303" pitchFamily="18" charset="0"/>
              <a:sym typeface="Wingdings" panose="05000000000000000000" pitchFamily="2" charset="2"/>
            </a:endParaRPr>
          </a:p>
          <a:p>
            <a:r>
              <a:rPr lang="it-IT" dirty="0" smtClean="0">
                <a:solidFill>
                  <a:schemeClr val="accent2">
                    <a:lumMod val="50000"/>
                  </a:schemeClr>
                </a:solidFill>
                <a:latin typeface="Georgia" panose="02040502050405020303" pitchFamily="18" charset="0"/>
                <a:sym typeface="Wingdings" panose="05000000000000000000" pitchFamily="2" charset="2"/>
              </a:rPr>
              <a:t>Chioma con fiori  sensibilità, importanza del sentimento, essere attivo e ricettivo</a:t>
            </a:r>
            <a:endParaRPr lang="it-IT" dirty="0">
              <a:solidFill>
                <a:schemeClr val="accent2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4625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197</Words>
  <Application>Microsoft Office PowerPoint</Application>
  <PresentationFormat>Widescreen</PresentationFormat>
  <Paragraphs>36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Georgia</vt:lpstr>
      <vt:lpstr>Wingdings</vt:lpstr>
      <vt:lpstr>Tema di Office</vt:lpstr>
      <vt:lpstr>Presentazione standard di PowerPoint</vt:lpstr>
      <vt:lpstr>E tu che albero sei?</vt:lpstr>
      <vt:lpstr>Collocazione nello spazio </vt:lpstr>
      <vt:lpstr>Radici </vt:lpstr>
      <vt:lpstr>Tronco</vt:lpstr>
      <vt:lpstr>Chioma 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 tu che albero sei?</dc:title>
  <dc:creator>maria chiara rossi</dc:creator>
  <cp:lastModifiedBy>maria chiara rossi</cp:lastModifiedBy>
  <cp:revision>6</cp:revision>
  <dcterms:created xsi:type="dcterms:W3CDTF">2017-10-07T13:44:15Z</dcterms:created>
  <dcterms:modified xsi:type="dcterms:W3CDTF">2017-10-07T15:31:17Z</dcterms:modified>
</cp:coreProperties>
</file>